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23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24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25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26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27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31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tags/tag32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57" r:id="rId2"/>
    <p:sldId id="568" r:id="rId3"/>
    <p:sldId id="570" r:id="rId4"/>
    <p:sldId id="2093" r:id="rId5"/>
    <p:sldId id="677" r:id="rId6"/>
    <p:sldId id="948" r:id="rId7"/>
    <p:sldId id="949" r:id="rId8"/>
    <p:sldId id="356" r:id="rId9"/>
    <p:sldId id="630" r:id="rId10"/>
    <p:sldId id="857" r:id="rId11"/>
    <p:sldId id="729" r:id="rId12"/>
    <p:sldId id="631" r:id="rId13"/>
    <p:sldId id="633" r:id="rId14"/>
    <p:sldId id="632" r:id="rId15"/>
    <p:sldId id="858" r:id="rId16"/>
    <p:sldId id="637" r:id="rId17"/>
    <p:sldId id="1540" r:id="rId18"/>
    <p:sldId id="1639" r:id="rId19"/>
    <p:sldId id="1542" r:id="rId20"/>
    <p:sldId id="2095" r:id="rId21"/>
    <p:sldId id="1541" r:id="rId22"/>
    <p:sldId id="639" r:id="rId23"/>
    <p:sldId id="641" r:id="rId24"/>
    <p:sldId id="951" r:id="rId25"/>
    <p:sldId id="640" r:id="rId26"/>
    <p:sldId id="950" r:id="rId27"/>
    <p:sldId id="642" r:id="rId28"/>
    <p:sldId id="643" r:id="rId29"/>
    <p:sldId id="644" r:id="rId30"/>
    <p:sldId id="645" r:id="rId31"/>
    <p:sldId id="953" r:id="rId32"/>
    <p:sldId id="1735" r:id="rId33"/>
    <p:sldId id="1911" r:id="rId34"/>
    <p:sldId id="749" r:id="rId35"/>
    <p:sldId id="750" r:id="rId36"/>
    <p:sldId id="1384" r:id="rId37"/>
    <p:sldId id="1259" r:id="rId38"/>
    <p:sldId id="1258" r:id="rId39"/>
    <p:sldId id="753" r:id="rId40"/>
    <p:sldId id="755" r:id="rId41"/>
    <p:sldId id="752" r:id="rId42"/>
    <p:sldId id="756" r:id="rId43"/>
    <p:sldId id="757" r:id="rId44"/>
    <p:sldId id="1127" r:id="rId45"/>
    <p:sldId id="758" r:id="rId46"/>
    <p:sldId id="759" r:id="rId47"/>
    <p:sldId id="1912" r:id="rId48"/>
    <p:sldId id="1198" r:id="rId49"/>
    <p:sldId id="1914" r:id="rId50"/>
    <p:sldId id="1913" r:id="rId51"/>
    <p:sldId id="761" r:id="rId52"/>
    <p:sldId id="760" r:id="rId53"/>
    <p:sldId id="762" r:id="rId54"/>
    <p:sldId id="770" r:id="rId55"/>
    <p:sldId id="1047" r:id="rId56"/>
    <p:sldId id="771" r:id="rId57"/>
    <p:sldId id="775" r:id="rId58"/>
    <p:sldId id="776" r:id="rId59"/>
    <p:sldId id="777" r:id="rId60"/>
    <p:sldId id="778" r:id="rId61"/>
    <p:sldId id="1048" r:id="rId62"/>
    <p:sldId id="1049" r:id="rId63"/>
    <p:sldId id="2222" r:id="rId64"/>
    <p:sldId id="2285" r:id="rId65"/>
    <p:sldId id="2286" r:id="rId66"/>
    <p:sldId id="2288" r:id="rId67"/>
    <p:sldId id="813" r:id="rId68"/>
    <p:sldId id="2221" r:id="rId69"/>
    <p:sldId id="781" r:id="rId70"/>
    <p:sldId id="1331" r:id="rId71"/>
    <p:sldId id="1497" r:id="rId72"/>
    <p:sldId id="785" r:id="rId73"/>
    <p:sldId id="800" r:id="rId74"/>
    <p:sldId id="787" r:id="rId75"/>
    <p:sldId id="1333" r:id="rId76"/>
    <p:sldId id="1493" r:id="rId77"/>
    <p:sldId id="1494" r:id="rId78"/>
    <p:sldId id="1496" r:id="rId79"/>
    <p:sldId id="1988" r:id="rId80"/>
    <p:sldId id="1197" r:id="rId81"/>
    <p:sldId id="1341" r:id="rId82"/>
    <p:sldId id="1336" r:id="rId83"/>
    <p:sldId id="822" r:id="rId84"/>
    <p:sldId id="835" r:id="rId85"/>
    <p:sldId id="823" r:id="rId86"/>
    <p:sldId id="1386" r:id="rId87"/>
    <p:sldId id="826" r:id="rId88"/>
    <p:sldId id="1371" r:id="rId89"/>
    <p:sldId id="2347" r:id="rId90"/>
    <p:sldId id="1387" r:id="rId91"/>
    <p:sldId id="834" r:id="rId92"/>
    <p:sldId id="829" r:id="rId93"/>
    <p:sldId id="828" r:id="rId94"/>
    <p:sldId id="833" r:id="rId95"/>
    <p:sldId id="2331" r:id="rId96"/>
    <p:sldId id="837" r:id="rId97"/>
    <p:sldId id="2064" r:id="rId98"/>
    <p:sldId id="2273" r:id="rId99"/>
    <p:sldId id="838" r:id="rId100"/>
    <p:sldId id="2072" r:id="rId101"/>
    <p:sldId id="2349" r:id="rId102"/>
    <p:sldId id="2348" r:id="rId103"/>
    <p:sldId id="2350" r:id="rId104"/>
    <p:sldId id="2073" r:id="rId105"/>
    <p:sldId id="2332" r:id="rId106"/>
    <p:sldId id="2050" r:id="rId107"/>
    <p:sldId id="2056" r:id="rId108"/>
    <p:sldId id="2057" r:id="rId109"/>
    <p:sldId id="2058" r:id="rId110"/>
    <p:sldId id="2020" r:id="rId111"/>
    <p:sldId id="2021" r:id="rId112"/>
    <p:sldId id="2049" r:id="rId113"/>
    <p:sldId id="947" r:id="rId114"/>
  </p:sldIdLst>
  <p:sldSz cx="12192000" cy="6858000"/>
  <p:notesSz cx="7104063" cy="10234613"/>
  <p:custDataLst>
    <p:tags r:id="rId1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3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36" y="84"/>
      </p:cViewPr>
      <p:guideLst>
        <p:guide orient="horz" pos="2013"/>
        <p:guide pos="37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gs" Target="tags/tag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Relationship Id="rId5" Type="http://schemas.openxmlformats.org/officeDocument/2006/relationships/image" Target="../media/image37.png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5" Type="http://schemas.openxmlformats.org/officeDocument/2006/relationships/image" Target="../media/image40.png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5" Type="http://schemas.openxmlformats.org/officeDocument/2006/relationships/image" Target="../media/image40.png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4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5" Type="http://schemas.openxmlformats.org/officeDocument/2006/relationships/image" Target="../media/image49.jpeg"/><Relationship Id="rId4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77470"/>
            <a:ext cx="12192635" cy="693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31060" y="1960245"/>
            <a:ext cx="788479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深度学习初级阶段 </a:t>
            </a:r>
            <a:endParaRPr lang="en-US" altLang="zh-CN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1060" y="3748405"/>
            <a:ext cx="7884795" cy="681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卷积神经网络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感受野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6070" y="952500"/>
            <a:ext cx="11605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特征图（feature map）上的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像素点映射回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上的区域大小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rcRect t="1888"/>
          <a:stretch>
            <a:fillRect/>
          </a:stretch>
        </p:blipFill>
        <p:spPr>
          <a:xfrm>
            <a:off x="451485" y="1812290"/>
            <a:ext cx="11301730" cy="477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2" name="图片 1" descr="202105161143149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" y="1542415"/>
            <a:ext cx="9937750" cy="5092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425" y="889000"/>
            <a:ext cx="114636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优点：Inverted Residuals （倒残差结构 ）、Linear Bottlenecks（最后一层使用线性层）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3" name="图片 2" descr="4ccc94a6af094d1a86092eeeeed0d309"/>
          <p:cNvPicPr>
            <a:picLocks noChangeAspect="1"/>
          </p:cNvPicPr>
          <p:nvPr/>
        </p:nvPicPr>
        <p:blipFill>
          <a:blip r:embed="rId4"/>
          <a:srcRect b="16952"/>
          <a:stretch>
            <a:fillRect/>
          </a:stretch>
        </p:blipFill>
        <p:spPr>
          <a:xfrm>
            <a:off x="3155632" y="1601470"/>
            <a:ext cx="5608320" cy="5087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2425" y="956310"/>
            <a:ext cx="11704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shortcut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连接：输入特征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shape == 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输出特征shape，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stride=1有，stride=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没有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6705" y="1126490"/>
            <a:ext cx="11298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Inverted Residuals （倒残差结构 ）：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ResNet信息瓶颈：用1x1的卷积降维，再升维。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MobileNetV2：先升维，再降维。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激活函数：ReLU6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202105161147399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390" y="3047365"/>
            <a:ext cx="6628765" cy="3452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2" name="图片 1" descr="1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95" y="2771140"/>
            <a:ext cx="8741410" cy="3761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2425" y="1014730"/>
            <a:ext cx="6391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Params</a:t>
            </a:r>
            <a:r>
              <a:rPr lang="zh-CN" alt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：参数</a:t>
            </a:r>
            <a:endParaRPr lang="en-US" alt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MAdds</a:t>
            </a:r>
            <a:r>
              <a:rPr lang="zh-CN" alt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：运算次数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：计算一张图像的时间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425" y="1047750"/>
            <a:ext cx="4311650" cy="650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torch.nn as nn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分类个数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num_class = 5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DW卷积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Conv3x3BNReLU(in_channels, out_channels, stride, groups):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return nn.Sequential(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stride=2 wh减半，stride=1 wh不变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nn.Conv2d(in_channels=in_channels, out_channels=out_channels, kernel_size=3, stride=stride, padding=1,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groups=groups),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nn.BatchNorm2d(out_channels),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nn.ReLU6(inplace=True)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PW卷积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Conv1x1BNReLU(in_channels, out_channels):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return nn.Sequential(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nn.Conv2d(in_channels=in_channels, out_channels=out_channels, kernel_size=1, stride=1),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nn.BatchNorm2d(out_channels),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nn.ReLU6(inplace=True)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# PW卷积(Linear) 没有使用激活函数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Conv1x1BN(in_channels, out_channels):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return nn.Sequential(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nn.Conv2d(in_channels=in_channels, out_channels=out_channels, kernel_size=1, stride=1),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nn.BatchNorm2d(out_channels)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InvertedResidual(nn.Module):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t = expansion_factor,也就是扩展因子，文章中取6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__init__(self, in_channels, out_channels, expansion_factor, stride):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super(InvertedResidual, self).__init__()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self.stride = stride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self.in_channels = in_channels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self.out_channels = out_channels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mid_channels = (in_channels * expansion_factor)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print("expansion_factor:", expansion_factor)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print("mid_channels:",mid_channels)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先1x1卷积升维，再1x1卷积降维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self.bottleneck = nn.Sequential(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升维操作: 扩充维度是 in_channels * expansion_factor (6倍)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Conv1x1BNReLU(in_channels, mid_channels),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DW卷积,降低参数量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Conv3x3BNReLU(mid_channels, mid_channels, stride, groups=mid_channels),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降维操作: 降维度 in_channels * expansion_factor(6倍) 降维到指定 out_channels 维度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Conv1x1BN(mid_channels, out_channels)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第一种: stride=1 才有shortcut 此方法让原本不相同的channels相同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self.stride == 1: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self.shortcut = Conv1x1BN(in_channels, out_channels)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第二种: stride=1 切 in_channels=out_channels 才有 shortcut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if self.stride == 1 and in_channels == out_channels: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    self.shortcut = ()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out = self.bottleneck(x)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第一种: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out = (out + self.shortcut(x)) if self.stride == 1 else out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第二种: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out = (out + x) if self.stride == 1 and self.in_channels == self.out_channels else out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out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MobileNetV2(nn.Module):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num_class为分类个数, t为扩充因子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__init__(self, num_classes=num_class, t=6):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super(MobileNetV2, self).__init__()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3 -&gt; 32 groups=1 不是组卷积 单纯的卷积操作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self.first_conv = Conv3x3BNReLU(3, 32, 2, groups=1)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32 -&gt; 16 stride=1 wh不变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self.layer1 = self.make_layer(in_channels=32, out_channels=16, stride=1, factor=1, block_num=1)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16 -&gt; 24 stride=2 wh减半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self.layer2 = self.make_layer(in_channels=16, out_channels=24, stride=2, factor=t, block_num=2)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24 -&gt; 32 stride=2 wh减半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self.layer3 = self.make_layer(in_channels=24, out_channels=32, stride=2, factor=t, block_num=3)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32 -&gt; 64 stride=2 wh减半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self.layer4 = self.make_layer(in_channels=32, out_channels=64, stride=2, factor=t, block_num=4)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64 -&gt; 96 stride=1 wh不变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self.layer5 = self.make_layer(in_channels=64, out_channels=96, stride=1, factor=t, block_num=3)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96 -&gt; 160 stride=2 wh减半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self.layer6 = self.make_layer(in_channels=96, out_channels=160, stride=2, factor=t, block_num=3)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160 -&gt; 320 stride=1 wh不变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self.layer7 = self.make_layer(in_channels=160, out_channels=320, stride=1, factor=t, block_num=1)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320 -&gt; 1280 单纯的升维操作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self.last_conv = Conv1x1BNReLU(320, 1280)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self.avgpool = nn.AvgPool2d(kernel_size=7, stride=1)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self.dropout = nn.Dropout(p=0.2)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self.linear = nn.Linear(in_features=1280, out_features=num_classes)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self.init_params()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make_layer(self, in_channels, out_channels, stride, factor, block_num):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layers = []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与ResNet类似，每层Bottleneck单独处理，指定stride。此层外的stride均为1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layers.append(InvertedResidual(in_channels, out_channels, factor, stride))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这些叠加层stride均为1，in_channels = out_channels, 其中 block_num-1 为重复次数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i in range(1, block_num):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layers.append(InvertedResidual(out_channels, out_channels, factor, 1))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nn.Sequential(*layers)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初始化权重操作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init_params(self):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m in self.modules():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if isinstance(m, nn.Conv2d):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nn.init.kaiming_normal_(m.weight)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nn.init.constant_(m.bias, 0)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elif isinstance(m, nn.Linear) or isinstance(m, nn.BatchNorm2d):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nn.init.constant_(m.weight, 1)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nn.init.constant_(m.bias, 0)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self.first_conv(x)  # torch.Size([1, 32, 112, 112])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self.layer1(x)  # torch.Size([1, 16, 112, 112])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self.layer2(x)  # torch.Size([1, 24, 56, 56])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self.layer3(x)  # torch.Size([1, 32, 28, 28])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self.layer4(x)  # torch.Size([1, 64, 14, 14])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self.layer5(x)  # torch.Size([1, 96, 14, 14])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self.layer6(x)  # torch.Size([1, 160, 7, 7])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self.layer7(x)  # torch.Size([1, 320, 7, 7])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self.last_conv(x)  # torch.Size([1, 1280, 7, 7])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self.avgpool(x)  # torch.Size([1, 1280, 1, 1])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x.view(x.size(0), -1)  # torch.Size([1, 1280])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self.dropout(x)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x = self.linear(x)  # torch.Size([1, 5])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x</a:t>
            </a: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model = MobileNetV2()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input = torch.randn(1, 3, 224, 224)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out = model(input)</a:t>
            </a:r>
          </a:p>
          <a:p>
            <a:pPr>
              <a:lnSpc>
                <a:spcPct val="150000"/>
              </a:lnSpc>
            </a:pPr>
            <a:r>
              <a:rPr lang="zh-CN" altLang="en-US" sz="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print(out.shape)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DenseNet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645" y="915035"/>
            <a:ext cx="11659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卷积神经网络的设计思想是加深（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ResNet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）和加宽（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Inception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），DenseNet的设计思想则是对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特征复用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：将前面所有层与后面的层建立密集连接来对特征进行重用。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2240280"/>
            <a:ext cx="8183245" cy="440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部署：开发板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145" y="850900"/>
            <a:ext cx="115601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树莓派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是基于Linux的单片机计算机，由英国树莓派基金会开发的，目的是以低价硬件及自由软件促进基础计算机教育。树莓派面积只有一张信用卡大小，体积大概是一个火柴盒大小，操作系统采用开源的Linux系统，能够满足基本的网络浏览、文字处理以及计算机学习的需要。</a:t>
            </a:r>
          </a:p>
        </p:txBody>
      </p:sp>
      <p:pic>
        <p:nvPicPr>
          <p:cNvPr id="3" name="图片 2" descr="11385343fbf2b21199a9fcacc48065380dd78e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990" y="2446655"/>
            <a:ext cx="6979920" cy="40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部署：开发板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145" y="850900"/>
            <a:ext cx="11560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英伟达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NVIDIA开发板TX2人工智能xavier nx视觉 Jetson Xavier NX模块</a:t>
            </a:r>
          </a:p>
        </p:txBody>
      </p:sp>
      <p:pic>
        <p:nvPicPr>
          <p:cNvPr id="4" name="图片 3" descr="3bf4d20bf0e116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70" y="1598295"/>
            <a:ext cx="6093460" cy="5075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部署：开发板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145" y="850900"/>
            <a:ext cx="11560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爱芯派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：MAIX-III AXera-Pi（简称：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m3axpi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axpi_boo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2985" y="1680845"/>
            <a:ext cx="7606665" cy="487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部署：算子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3050" y="752475"/>
            <a:ext cx="11560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深度学习算法由计算单元组成，我们称这些计算单元为算子（Operator，简称OP）。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算子：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卷积层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全连接层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tanh、ReLU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m3axpi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算子支持列表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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9205" y="2822575"/>
            <a:ext cx="9674225" cy="362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178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神经网络的压缩加速：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权值共享</a:t>
            </a:r>
            <a:r>
              <a:rPr 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（Weight Sharing）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904240"/>
            <a:ext cx="11605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用一个卷积核去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扫描一张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图，卷积核的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就叫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，图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每个位置是被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同样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的卷积核扫的，所以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卷积计算的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权重是一样的，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叫权值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共享。</a:t>
            </a: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4"/>
          <a:srcRect l="6201" t="1475" r="3588" b="1623"/>
          <a:stretch>
            <a:fillRect/>
          </a:stretch>
        </p:blipFill>
        <p:spPr>
          <a:xfrm>
            <a:off x="2230755" y="2301240"/>
            <a:ext cx="7595235" cy="4251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69270" y="60928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如何启动一个深度学习项目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960" y="1355725"/>
            <a:ext cx="101377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启动一个深度学习项目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创建一个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数据集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可视化深度网络模型及度量指标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深度学习网络中的调试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改善深度学习模型性能及网络调参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如何启动一个深度学习项目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960" y="1355725"/>
            <a:ext cx="116922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选择一个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深度学习项目</a:t>
            </a:r>
          </a:p>
          <a:p>
            <a:pPr>
              <a:lnSpc>
                <a:spcPct val="150000"/>
              </a:lnSpc>
            </a:pPr>
            <a:endParaRPr 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数据集</a:t>
            </a:r>
          </a:p>
          <a:p>
            <a:pPr>
              <a:lnSpc>
                <a:spcPct val="150000"/>
              </a:lnSpc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https://tianchi.aliyun.com/dataset?spm=5176.12282016.0.0.df8455a5Fry5SL</a:t>
            </a:r>
          </a:p>
          <a:p>
            <a:pPr>
              <a:lnSpc>
                <a:spcPct val="150000"/>
              </a:lnSpc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https://www.cvmart.net/dataSets</a:t>
            </a:r>
          </a:p>
          <a:p>
            <a:pPr>
              <a:lnSpc>
                <a:spcPct val="150000"/>
              </a:lnSpc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https://www.heywhale.com/home/dataset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</a:p>
        </p:txBody>
      </p:sp>
      <p:pic>
        <p:nvPicPr>
          <p:cNvPr id="3" name="Movie00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475" y="117475"/>
            <a:ext cx="8876030" cy="664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3"/>
          <p:cNvSpPr txBox="1"/>
          <p:nvPr/>
        </p:nvSpPr>
        <p:spPr>
          <a:xfrm>
            <a:off x="1087120" y="4140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问题交流</a:t>
            </a:r>
          </a:p>
        </p:txBody>
      </p:sp>
      <p:pic>
        <p:nvPicPr>
          <p:cNvPr id="23" name="图片 22" descr="微信图片_20220417114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05" y="0"/>
            <a:ext cx="1892300" cy="788670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199396" y="219229"/>
            <a:ext cx="989864" cy="911231"/>
            <a:chOff x="148118" y="164422"/>
            <a:chExt cx="742398" cy="683423"/>
          </a:xfrm>
        </p:grpSpPr>
        <p:grpSp>
          <p:nvGrpSpPr>
            <p:cNvPr id="25" name="组合 24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3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六边形 25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/>
              </a:p>
            </p:txBody>
          </p:sp>
          <p:sp>
            <p:nvSpPr>
              <p:cNvPr id="27" name="六边形 26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0" dirty="0"/>
              </a:p>
            </p:txBody>
          </p:sp>
          <p:sp>
            <p:nvSpPr>
              <p:cNvPr id="28" name="矩形 259"/>
              <p:cNvSpPr>
                <a:spLocks noChangeArrowheads="1"/>
              </p:cNvSpPr>
              <p:nvPr/>
            </p:nvSpPr>
            <p:spPr bwMode="auto">
              <a:xfrm>
                <a:off x="1457601" y="641371"/>
                <a:ext cx="1213382" cy="11717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Calibri" panose="020F0502020204030204" charset="0"/>
                  </a:defRPr>
                </a:lvl9pPr>
              </a:lstStyle>
              <a:p>
                <a:pPr lvl="1">
                  <a:buNone/>
                </a:pPr>
                <a:endParaRPr lang="zh-CN" altLang="en-US" sz="4020" b="1" cap="all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 userDrawn="1"/>
          </p:nvSpPr>
          <p:spPr>
            <a:xfrm>
              <a:off x="148118" y="244523"/>
              <a:ext cx="742398" cy="49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真术</a:t>
              </a:r>
            </a:p>
            <a:p>
              <a:pPr algn="ctr"/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相成</a:t>
              </a:r>
            </a:p>
          </p:txBody>
        </p:sp>
      </p:grpSp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469265"/>
            <a:ext cx="902970" cy="460375"/>
          </a:xfrm>
          <a:prstGeom prst="rect">
            <a:avLst/>
          </a:prstGeom>
        </p:spPr>
      </p:pic>
      <p:pic>
        <p:nvPicPr>
          <p:cNvPr id="21" name="图片 20" descr="&amp;pky100_sjzg_VCG41167611375_sjzg_VCG41167611375&amp;"/>
          <p:cNvPicPr>
            <a:picLocks noChangeAspect="1"/>
          </p:cNvPicPr>
          <p:nvPr/>
        </p:nvPicPr>
        <p:blipFill>
          <a:blip r:embed="rId4"/>
          <a:srcRect l="17205" t="5899" r="23253" b="1237"/>
          <a:stretch>
            <a:fillRect/>
          </a:stretch>
        </p:blipFill>
        <p:spPr>
          <a:xfrm>
            <a:off x="4149090" y="1311275"/>
            <a:ext cx="3300730" cy="5147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-- 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卷积核（Kernel）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385" y="880745"/>
            <a:ext cx="11605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卷积核从图像左上角，从左往右、从上往下，以指定步长（默认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）依次滑过图像的每一个区域，然后做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，将结果保存到输出的对应位置。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10" y="2178050"/>
            <a:ext cx="6689090" cy="443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1337310"/>
            <a:ext cx="10860405" cy="494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" y="1151255"/>
            <a:ext cx="9535795" cy="536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363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" y="1089660"/>
            <a:ext cx="12099925" cy="550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权值初始化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949325"/>
            <a:ext cx="116052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正太分布随机数（正态分布接近0的随机数）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、全零初始化、He初始化、迁移学习初始化（预训练模型的权值）、数据敏感初始化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" y="2736215"/>
            <a:ext cx="11052175" cy="3754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权值初始化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44625"/>
            <a:ext cx="1160526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输入通道，输出通道，卷积核尺寸，步长</a:t>
            </a:r>
            <a:endParaRPr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conv = torch.nn.Conv2d(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in_channels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=3, 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out_channels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=1, 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kernel_size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=3, 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stride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=1)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print(conv.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bias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.numel())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print(conv.</a:t>
            </a:r>
            <a:r>
              <a:rPr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weight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.numel())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endParaRPr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548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与全连接的权值初始化对比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055" y="1353185"/>
            <a:ext cx="75006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conv = nn.Conv2d(1, 32, 3, 1)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print(conv.weight.numel()) 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288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print(conv.bias.numel()) 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全连接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fcnn = nn.Linear(784, 392)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print(fcnn.weight.numel()) 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307328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print(fcnn.bias.numel())  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392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44625"/>
            <a:ext cx="11605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数据的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通道数 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等于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卷积核通道数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数据的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通道数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等于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卷积核个数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1" name="PA_椭圆 40"/>
          <p:cNvSpPr/>
          <p:nvPr>
            <p:custDataLst>
              <p:tags r:id="rId1"/>
            </p:custDataLst>
          </p:nvPr>
        </p:nvSpPr>
        <p:spPr>
          <a:xfrm>
            <a:off x="432952" y="252356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PA_椭圆 3"/>
          <p:cNvSpPr/>
          <p:nvPr>
            <p:custDataLst>
              <p:tags r:id="rId2"/>
            </p:custDataLst>
          </p:nvPr>
        </p:nvSpPr>
        <p:spPr>
          <a:xfrm>
            <a:off x="2687612" y="134405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8" name="PA_文本框 4"/>
          <p:cNvSpPr txBox="1"/>
          <p:nvPr>
            <p:custDataLst>
              <p:tags r:id="rId3"/>
            </p:custDataLst>
          </p:nvPr>
        </p:nvSpPr>
        <p:spPr>
          <a:xfrm>
            <a:off x="2764824" y="1452363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</a:p>
        </p:txBody>
      </p:sp>
      <p:sp>
        <p:nvSpPr>
          <p:cNvPr id="9" name="PA_椭圆 7"/>
          <p:cNvSpPr/>
          <p:nvPr>
            <p:custDataLst>
              <p:tags r:id="rId4"/>
            </p:custDataLst>
          </p:nvPr>
        </p:nvSpPr>
        <p:spPr>
          <a:xfrm>
            <a:off x="2687612" y="239358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0" name="PA_文本框 8"/>
          <p:cNvSpPr txBox="1"/>
          <p:nvPr>
            <p:custDataLst>
              <p:tags r:id="rId5"/>
            </p:custDataLst>
          </p:nvPr>
        </p:nvSpPr>
        <p:spPr>
          <a:xfrm>
            <a:off x="2764825" y="250189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</a:p>
        </p:txBody>
      </p:sp>
      <p:sp>
        <p:nvSpPr>
          <p:cNvPr id="11" name="PA_椭圆 11"/>
          <p:cNvSpPr/>
          <p:nvPr>
            <p:custDataLst>
              <p:tags r:id="rId6"/>
            </p:custDataLst>
          </p:nvPr>
        </p:nvSpPr>
        <p:spPr>
          <a:xfrm>
            <a:off x="2687612" y="344311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PA_文本框 12"/>
          <p:cNvSpPr txBox="1"/>
          <p:nvPr>
            <p:custDataLst>
              <p:tags r:id="rId7"/>
            </p:custDataLst>
          </p:nvPr>
        </p:nvSpPr>
        <p:spPr>
          <a:xfrm>
            <a:off x="2764825" y="3551425"/>
            <a:ext cx="5854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03</a:t>
            </a:r>
          </a:p>
        </p:txBody>
      </p:sp>
      <p:grpSp>
        <p:nvGrpSpPr>
          <p:cNvPr id="17" name="PA_组合 16"/>
          <p:cNvGrpSpPr/>
          <p:nvPr>
            <p:custDataLst>
              <p:tags r:id="rId8"/>
            </p:custDataLst>
          </p:nvPr>
        </p:nvGrpSpPr>
        <p:grpSpPr>
          <a:xfrm>
            <a:off x="2531759" y="1188200"/>
            <a:ext cx="1051547" cy="3155368"/>
            <a:chOff x="3529979" y="468110"/>
            <a:chExt cx="1051547" cy="3155368"/>
          </a:xfrm>
        </p:grpSpPr>
        <p:sp>
          <p:nvSpPr>
            <p:cNvPr id="29" name="PA_弧形 28"/>
            <p:cNvSpPr/>
            <p:nvPr>
              <p:custDataLst>
                <p:tags r:id="rId19"/>
              </p:custDataLst>
            </p:nvPr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_弧形 29"/>
            <p:cNvSpPr/>
            <p:nvPr>
              <p:custDataLst>
                <p:tags r:id="rId20"/>
              </p:custDataLst>
            </p:nvPr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PA_弧形 30"/>
            <p:cNvSpPr/>
            <p:nvPr>
              <p:custDataLst>
                <p:tags r:id="rId21"/>
              </p:custDataLst>
            </p:nvPr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PA_组合 1"/>
          <p:cNvGrpSpPr/>
          <p:nvPr>
            <p:custDataLst>
              <p:tags r:id="rId9"/>
            </p:custDataLst>
          </p:nvPr>
        </p:nvGrpSpPr>
        <p:grpSpPr>
          <a:xfrm>
            <a:off x="456875" y="2824230"/>
            <a:ext cx="1672253" cy="1181965"/>
            <a:chOff x="1112195" y="1853950"/>
            <a:chExt cx="1672253" cy="1181965"/>
          </a:xfrm>
        </p:grpSpPr>
        <p:sp>
          <p:nvSpPr>
            <p:cNvPr id="35" name="PA_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1C4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PA_文本框 24"/>
            <p:cNvSpPr txBox="1"/>
            <p:nvPr>
              <p:custDataLst>
                <p:tags r:id="rId18"/>
              </p:custDataLst>
            </p:nvPr>
          </p:nvSpPr>
          <p:spPr>
            <a:xfrm>
              <a:off x="1112195" y="2458065"/>
              <a:ext cx="1672253" cy="5778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PA_文本框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052570" y="3556635"/>
            <a:ext cx="61607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信息瓶颈、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分组卷积、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PA_文本框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67810" y="4651375"/>
            <a:ext cx="65182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通道优化、经典模型、部署</a:t>
            </a:r>
          </a:p>
        </p:txBody>
      </p:sp>
      <p:sp>
        <p:nvSpPr>
          <p:cNvPr id="3" name="PA_椭圆 11"/>
          <p:cNvSpPr/>
          <p:nvPr>
            <p:custDataLst>
              <p:tags r:id="rId12"/>
            </p:custDataLst>
          </p:nvPr>
        </p:nvSpPr>
        <p:spPr>
          <a:xfrm>
            <a:off x="2707297" y="4542299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" name="PA_文本框 12"/>
          <p:cNvSpPr txBox="1"/>
          <p:nvPr>
            <p:custDataLst>
              <p:tags r:id="rId13"/>
            </p:custDataLst>
          </p:nvPr>
        </p:nvSpPr>
        <p:spPr>
          <a:xfrm>
            <a:off x="2805439" y="4651235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04</a:t>
            </a:r>
          </a:p>
        </p:txBody>
      </p:sp>
      <p:sp>
        <p:nvSpPr>
          <p:cNvPr id="6" name="PA_弧形 30"/>
          <p:cNvSpPr/>
          <p:nvPr>
            <p:custDataLst>
              <p:tags r:id="rId14"/>
            </p:custDataLst>
          </p:nvPr>
        </p:nvSpPr>
        <p:spPr>
          <a:xfrm rot="10800000">
            <a:off x="2531124" y="4343582"/>
            <a:ext cx="1051546" cy="1051546"/>
          </a:xfrm>
          <a:prstGeom prst="arc">
            <a:avLst>
              <a:gd name="adj1" fmla="val 16072548"/>
              <a:gd name="adj2" fmla="val 5356559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44315" y="2501900"/>
            <a:ext cx="68973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dropout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、残差</a:t>
            </a:r>
          </a:p>
        </p:txBody>
      </p:sp>
      <p:sp>
        <p:nvSpPr>
          <p:cNvPr id="12" name="PA_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52570" y="1447165"/>
            <a:ext cx="60318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全连接的缺点、卷积、卷积运算介绍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5" grpId="2" bldLvl="0" animBg="1"/>
      <p:bldP spid="8" grpId="0"/>
      <p:bldP spid="9" grpId="0" bldLvl="0" animBg="1"/>
      <p:bldP spid="10" grpId="0"/>
      <p:bldP spid="11" grpId="0" bldLvl="0" animBg="1"/>
      <p:bldP spid="16" grpId="0"/>
      <p:bldP spid="19" grpId="0"/>
      <p:bldP spid="24" grpId="0"/>
      <p:bldP spid="3" grpId="0" bldLvl="0" animBg="1"/>
      <p:bldP spid="4" grpId="0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44625"/>
            <a:ext cx="116052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如果输入的图片是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通道，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个卷积核进行卷积运算：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、该卷积核是几个通道？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、特征图是几个通道？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、卷积核的输入结构是什么？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CNN有哪些实际应用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4045" y="883920"/>
            <a:ext cx="31153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图像分类、检索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以图搜图、自动驾驶、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美图秀秀、图像生成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人脸识别、骨骼识别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1497330"/>
            <a:ext cx="7727315" cy="386397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" y="3308350"/>
            <a:ext cx="3643630" cy="348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卷积尺寸与通道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(CHW)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55" y="1119505"/>
            <a:ext cx="6379210" cy="531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45895"/>
            <a:ext cx="1171638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输入通道、输出通道（卷积核个数）、卷积核尺寸、步长</a:t>
            </a: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layer = nn.Conv2d(in_channels=3, out_channels=6, kernel_size=3, stride=1)</a:t>
            </a: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数据格式：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NCHW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= torch.randn(3, 3, 6, 6)</a:t>
            </a: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 layer(x)</a:t>
            </a:r>
          </a:p>
          <a:p>
            <a:pPr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print(y.shape)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卷积运算练习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670" y="1389380"/>
            <a:ext cx="1160526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layer = nn.Conv2d(3, 10, 3, 1)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print(layer(torch.randn(1, 3, 6, 6)).shape)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print(layer(torch.randn(3, 3, 12, 12)).shape)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print(layer(torch.randn(6, 6, 8, 8)).shape)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输出结果：？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卷积网络结构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56080"/>
            <a:ext cx="11911965" cy="466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卷积实现滤波器效果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895" y="826135"/>
            <a:ext cx="714248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from PIL import Image, ImageFilter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cv2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torch.nn as nn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torchvision.transforms import transforms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滤波器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= Image.open("1.jpg")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= 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.filter(ImageFilter.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EMBOSS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#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滤波器类比卷积核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.show()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cv2.imread('1.jpg')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net = nn.Conv2d(3, 3, 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1)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net(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transforms.ToTensor()(img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= transforms.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ToPILImage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()(img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img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.show()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651"/>
          <a:stretch>
            <a:fillRect/>
          </a:stretch>
        </p:blipFill>
        <p:spPr>
          <a:xfrm>
            <a:off x="7169150" y="3831590"/>
            <a:ext cx="4999990" cy="300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卷积运算的输出尺寸计算公式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2425" y="1690370"/>
            <a:ext cx="11605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输入尺寸：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         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填充：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            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空洞：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             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卷积核：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2908935"/>
            <a:ext cx="11205845" cy="1322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0055" y="4897120"/>
            <a:ext cx="11605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步长：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6" name="右箭头 5"/>
          <p:cNvSpPr/>
          <p:nvPr/>
        </p:nvSpPr>
        <p:spPr>
          <a:xfrm rot="5400000">
            <a:off x="2009140" y="2386330"/>
            <a:ext cx="49657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5400000">
            <a:off x="4053840" y="2326640"/>
            <a:ext cx="49657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5400000">
            <a:off x="5993765" y="2326640"/>
            <a:ext cx="49657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8009255" y="2343150"/>
            <a:ext cx="49657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5994400" y="4418965"/>
            <a:ext cx="49657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卷积神经网络构建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" y="989330"/>
            <a:ext cx="1160526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torch.nn as nn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class Net(nn.Module):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def __init__(self):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super(Net, self).__init__()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self.layer = nn.Sequential(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nn.Conv2d(3, 6, 3, 1),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nn.Conv2d(6, 12, 3, 1),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nn.Conv2d(12, 32, 3, 1),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nn.Conv2d(32, 10, 3, 1)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def forward(self, x):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return self.layer(x)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= torch.randn(8, 3, 32, 32)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 = Net()(x)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print(out.shape)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padding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填充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7970" y="979805"/>
            <a:ext cx="1170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卷积运算会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下采样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在图片的外围进行填充，可以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避免卷积运算之后的图片尺寸变小。</a:t>
            </a: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" y="1816100"/>
            <a:ext cx="9063355" cy="475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全连接神经网络的缺点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670" y="1331595"/>
            <a:ext cx="111658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全连接神经网络处理大尺寸图像具有明显的缺点：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（1）将图像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CHW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）压缩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为向量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会丢失空间信息；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（2）权重过多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，训练效率低，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容易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过拟合。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例如：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尺寸为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*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200的图像，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一个感知机就有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*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120,000个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weight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bias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参数冗余，而卷积则解决了这一问题。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padding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填充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005" y="1406525"/>
            <a:ext cx="116052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torch.nn as nn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试试：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(0, 1)  padding_mode="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reflect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layer = nn.Conv2d(1, 1, 1, 1,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padding=1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padding_mode="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zeros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= torch.randn(1, 1, 3, 3)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 = layer(x)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print(y)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70" y="4023360"/>
            <a:ext cx="7656830" cy="276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padding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填充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625" y="1033780"/>
            <a:ext cx="460883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import torch.nn as nn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class Net(nn.Module):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def __init__(self):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super(Net, self).__init__()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self.layer = nn.Sequential(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nn.Conv2d(3, 6, 3, 1, </a:t>
            </a:r>
            <a:r>
              <a:rPr 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padding=1</a:t>
            </a: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nn.Conv2d(6, 12, 3, 1, </a:t>
            </a:r>
            <a:r>
              <a:rPr 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padding=1</a:t>
            </a: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nn.Conv2d(12, 32, 3, 1, </a:t>
            </a:r>
            <a:r>
              <a:rPr 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padding=1</a:t>
            </a: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), nn.ReLU(),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nn.Conv2d(32, 10, 3, 1, </a:t>
            </a:r>
            <a:r>
              <a:rPr 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padding=1</a:t>
            </a: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def forward(self, x):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return self.layer(x)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 = torch.randn(8, 3, 32, 32)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 = Net()(x)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print(out.shape)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卷积神经网络训练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CIFAR10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7505" y="1162685"/>
            <a:ext cx="3068320" cy="50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 import nn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torchvision import datasets, transforms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torch.utils.data import DataLoader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 import optim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torch.utils.tensorboard import SummaryWriter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os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Net_v1(nn.Module):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定义卷积神经网络的结构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super(Net_v1, self).__init__()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self.conv_layer = nn.Sequential(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nn.Conv2d(3, 16, 3, 1, padding=1),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nn.MaxPool2d(2),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nn.ReLU(),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nn.Conv2d(16, 32, 3, 1, padding=1),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nn.MaxPool2d(2),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nn.ReLU(),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nn.Conv2d(32, 64, 3, 1),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nn.ReLU(),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nn.Conv2d(64, 128, 3, 1),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nn.ReLU(),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nn.Conv2d(128, 256, 3, 1)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)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self.out_layer = nn.Sequential(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nn.Linear(256 * 2 * 2, 10)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)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forward(self, x):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conv_out = self.conv_layer(x)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conv_out = conv_out.reshape(-1, 256 * 2 * 2)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out = self.out_layer(conv_out)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out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 = torch.device("cuda" if torch.cuda.is_available() else "cpu")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Trainer: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self.summaryWriter = SummaryWriter("logs")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定义数据集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self.train_data = datasets.CIFAR10(root=r"CIFAR10", train=True, transform=transforms.ToTensor())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self.test_data = datasets.CIFAR10(root=r"CIFAR10", train=False, transform=transforms.ToTensor())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self.train_loader = DataLoader(self.train_data, batch_size=100, shuffle=True)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self.test_loader = DataLoader(self.test_data, batch_size=10, shuffle=True)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创建网络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self.net = Net_v1().to(DEVICE)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os.path.exists("check/1.t"):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self.net.load_state_dict(torch.load("check/1.t"))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print("加载预训练权重成功!")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内部自动加上Sofrmax层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参数1：网络的最后一层的输出，其shape为[100（批次）, 10（Softmax的输出）]（二维数据）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参数2：标签，类别的索引值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self.loss_fun = nn.CrossEntropyLoss()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self.opt = optim.Adam(self.net.parameters())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train_test(self):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epoch in range(1, 10000):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训练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train_sum_loss = 0.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for i, (img, tag) in enumerate(self.train_loader):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# 开启训练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self.net.train()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img = img.to(DEVICE)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tag = tag.to(DEVICE)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out = self.net.forward(img)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train_loss = self.loss_fun(out, tag)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self.opt.zero_grad()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train_loss.backward()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self.opt.step()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train_sum_loss += train_loss.item()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train_avg_loss = train_sum_loss / len(self.train_loader)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print(f"第{epoch}轮的训练损失：{train_avg_loss}")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测试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test_sum_loss = 0.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sum_score = 0.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for i, (img, tag) in enumerate(self.test_loader):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# 开启测试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self.net.eval()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img = img.to(DEVICE)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tag = tag.to(DEVICE)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test_out = self.net(img)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# 计算损失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test_loss = self.loss_fun(test_out, tag)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test_sum_loss += test_loss.item()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pre = torch.argmax(test_out, dim=1)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score = torch.mean(torch.eq(pre, tag).float())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sum_score += score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test_avg_loss = test_sum_loss / len(self.test_loader)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print(f"第{epoch}轮的测试损失：{test_avg_loss}")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test_avg_score = sum_score / len(self.test_loader)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print(f"第{epoch}轮的测试得分：{round(test_avg_score.item() * 100, 6)}")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收集损失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self.summaryWriter.add_scalars("loss", {"train_loss": train_avg_loss, "test_loss": test_avg_loss}, epoch)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self.summaryWriter.add_scalar("score", test_avg_score, epoch)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# 保存模型(w,b)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torch.save(self.net.state_dict(), f"check/{epoch}.t")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print("参数保存成功")</a:t>
            </a: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zh-CN" sz="3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trainer = Trainer()</a:t>
            </a:r>
          </a:p>
          <a:p>
            <a:pPr>
              <a:lnSpc>
                <a:spcPct val="100000"/>
              </a:lnSpc>
            </a:pPr>
            <a:r>
              <a:rPr lang="zh-CN" sz="3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trainer.train_test()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4320" y="985520"/>
            <a:ext cx="114541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图像特征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：角点、边、区域、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颜色特征、轮廓曲度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纹理特征、形状特征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空间关系特征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生成式对抗网络、扩散模型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5" y="2964180"/>
            <a:ext cx="9963150" cy="368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</a:t>
            </a:r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与全连接神经网络的对比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536700"/>
            <a:ext cx="116052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权值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是权值共享，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参数较少；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而全连接的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是由输入数据决定的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，参数冗余（仅参数就可占整个网络参数80%左右）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通道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：全连接是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结构，没有通道（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）；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的通道（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）很多。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卷积运算会产生大量的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特征图（feature map）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，所以资源占用率很高。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提高卷积神经网络的效率：池化</a:t>
            </a:r>
            <a:endParaRPr lang="zh-CN" altLang="en-US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</a:t>
            </a:r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与全连接神经网络的对比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80" y="1363345"/>
            <a:ext cx="2817495" cy="4198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r="3026"/>
          <a:stretch>
            <a:fillRect/>
          </a:stretch>
        </p:blipFill>
        <p:spPr>
          <a:xfrm>
            <a:off x="1660525" y="1363345"/>
            <a:ext cx="3862705" cy="42157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4970" y="6004560"/>
            <a:ext cx="799211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观察卷积神经网络把卷积核减少之后，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和内存的变化。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卷积神经网络的特点：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空间依赖性较强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3602355"/>
            <a:ext cx="11533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卷积的空间依赖性较强，特征的位置不能变，否则会降低模型的泛化性。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解决办法：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数据样本增样（数据预处理），让数据具有泛化性。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样本采集的标准：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、首先考虑数据样本的质量，其次才是数量；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、数据集必须包含整体数据特征的分布。</a:t>
            </a:r>
          </a:p>
        </p:txBody>
      </p:sp>
      <p:pic>
        <p:nvPicPr>
          <p:cNvPr id="3" name="图片 2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05" y="1726565"/>
            <a:ext cx="1443990" cy="1443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0440" y="1198880"/>
            <a:ext cx="1975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训练数据</a:t>
            </a:r>
          </a:p>
        </p:txBody>
      </p:sp>
      <p:pic>
        <p:nvPicPr>
          <p:cNvPr id="6" name="图片 5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6300" y="1726565"/>
            <a:ext cx="1483995" cy="1483995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75" y="1730375"/>
            <a:ext cx="1485900" cy="148018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185285" y="2247900"/>
            <a:ext cx="152844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56300" y="1140460"/>
            <a:ext cx="3330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测试效果差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175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过拟合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578610" y="3749675"/>
            <a:ext cx="2237105" cy="49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过拟合解决方案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3895090" y="1934845"/>
            <a:ext cx="535305" cy="2718435"/>
          </a:xfrm>
          <a:prstGeom prst="leftBrace">
            <a:avLst>
              <a:gd name="adj1" fmla="val 42229"/>
              <a:gd name="adj2" fmla="val 76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471670" y="1701800"/>
            <a:ext cx="1536065" cy="4432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增加信息量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46270" y="2792095"/>
            <a:ext cx="1590040" cy="4711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减少参数量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430395" y="4424680"/>
            <a:ext cx="1552575" cy="467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限制解空间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6049010" y="1595120"/>
            <a:ext cx="562610" cy="594360"/>
          </a:xfrm>
          <a:prstGeom prst="leftBrace">
            <a:avLst>
              <a:gd name="adj1" fmla="val 42229"/>
              <a:gd name="adj2" fmla="val 54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628765" y="1330325"/>
            <a:ext cx="1817370" cy="469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增加采样数据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633845" y="1934210"/>
            <a:ext cx="1347470" cy="4483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数据增强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6094095" y="2721610"/>
            <a:ext cx="511175" cy="781685"/>
          </a:xfrm>
          <a:prstGeom prst="leftBrace">
            <a:avLst>
              <a:gd name="adj1" fmla="val 42229"/>
              <a:gd name="adj2" fmla="val 401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634480" y="2519045"/>
            <a:ext cx="1801495" cy="4800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减小模型规模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637655" y="3263265"/>
            <a:ext cx="1729105" cy="3505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函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8446770" y="4189095"/>
            <a:ext cx="497205" cy="464185"/>
          </a:xfrm>
          <a:prstGeom prst="leftBrace">
            <a:avLst>
              <a:gd name="adj1" fmla="val 42229"/>
              <a:gd name="adj2" fmla="val 332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966200" y="3067050"/>
            <a:ext cx="1303020" cy="436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dropout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8966200" y="3613785"/>
            <a:ext cx="127063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Relu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047740" y="4347845"/>
            <a:ext cx="533400" cy="869315"/>
          </a:xfrm>
          <a:prstGeom prst="leftBrace">
            <a:avLst>
              <a:gd name="adj1" fmla="val 42229"/>
              <a:gd name="adj2" fmla="val 401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611620" y="4123055"/>
            <a:ext cx="1752600" cy="3917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加先验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612255" y="4973320"/>
            <a:ext cx="1732915" cy="3714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正则化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8967470" y="4077970"/>
            <a:ext cx="127063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迁移学习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8954770" y="4514850"/>
            <a:ext cx="127063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结构先验</a:t>
            </a:r>
          </a:p>
        </p:txBody>
      </p:sp>
      <p:sp>
        <p:nvSpPr>
          <p:cNvPr id="27" name="左大括号 26"/>
          <p:cNvSpPr/>
          <p:nvPr/>
        </p:nvSpPr>
        <p:spPr>
          <a:xfrm>
            <a:off x="8438515" y="5198745"/>
            <a:ext cx="509905" cy="967105"/>
          </a:xfrm>
          <a:prstGeom prst="leftBrace">
            <a:avLst>
              <a:gd name="adj1" fmla="val 4222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978900" y="5041900"/>
            <a:ext cx="127063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L1/L2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978900" y="5560060"/>
            <a:ext cx="148780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GP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正则化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8978900" y="6094095"/>
            <a:ext cx="1763395" cy="3536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自定义正则化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8445500" y="3211195"/>
            <a:ext cx="499110" cy="618490"/>
          </a:xfrm>
          <a:prstGeom prst="leftBrace">
            <a:avLst>
              <a:gd name="adj1" fmla="val 42229"/>
              <a:gd name="adj2" fmla="val 382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574800" y="1086485"/>
            <a:ext cx="2190750" cy="1705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过拟合的原因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参数大于数据的信息量</a:t>
            </a:r>
          </a:p>
        </p:txBody>
      </p:sp>
      <p:sp>
        <p:nvSpPr>
          <p:cNvPr id="32" name="下箭头 31"/>
          <p:cNvSpPr/>
          <p:nvPr/>
        </p:nvSpPr>
        <p:spPr>
          <a:xfrm>
            <a:off x="2553970" y="2899410"/>
            <a:ext cx="248920" cy="75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962025"/>
            <a:ext cx="11597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特点：减少数据量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，保留特征和特征之间的相对位置，失去了特征的精确位置。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作用：正向优化的降噪效果好，效率高，资源占用低。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7171" t="4231" r="5202" b="2025"/>
          <a:stretch>
            <a:fillRect/>
          </a:stretch>
        </p:blipFill>
        <p:spPr>
          <a:xfrm>
            <a:off x="3094355" y="2334260"/>
            <a:ext cx="5757545" cy="421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1033145"/>
            <a:ext cx="1095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上采样（upsampling）、下采样（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down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sampling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0" y="1723390"/>
            <a:ext cx="6004560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全连接神经网络层与卷积层的参数对比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7020" y="1401445"/>
            <a:ext cx="113576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net1 = nn.Linear(3 * 200 * 200, 10)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net2 = nn.Conv2d(3, 1, 3, 1)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print([p.numel() for p in net1.parameters()])  # [1200000, 10]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print([p.numel() for p in net2.parameters()])  # [27, 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40" y="977265"/>
            <a:ext cx="115011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torch.nn as nn</a:t>
            </a: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= torch.randn(1, 1, 4, 4)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pool1 = nn.MaxPool2d(kernel_size=2, stride=2)  # 最大池化，stride缺省值2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pool2 = nn.AvgPool2d(kernel_size=2, stride=2)   #平均池化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pool1(data)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pool2(data)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print(data.shape), print(x.shape), print(y.shape)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print(data), print(x), print(y)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67765"/>
            <a:ext cx="114750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池化的优点：</a:t>
            </a: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1、特征不变形：保留数据的特征，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抑制噪声，保留特征的相对位置，失去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特征的绝对位置。</a:t>
            </a: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2、特征减小：在空间范围内做了维度减小，从而使模型可以抽取更加广泛的特征，也减小了下一层的输入大小。</a:t>
            </a: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3、池化层没有参数，可以防止过拟合，方便优化。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342390"/>
            <a:ext cx="118217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池化的使用方法：</a:t>
            </a:r>
          </a:p>
          <a:p>
            <a:pPr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1、最大池化大多用在网络的浅层；</a:t>
            </a:r>
          </a:p>
          <a:p>
            <a:pPr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2、平均池化用在浅层和深层均可，使用较少（因为改变了原始特征，产生了新的特         征）。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pooling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40" y="1317625"/>
            <a:ext cx="6712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CIFAR10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项目优化：</a:t>
            </a:r>
          </a:p>
          <a:p>
            <a:pPr>
              <a:lnSpc>
                <a:spcPct val="20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CIFAR10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项目模型中加入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pooling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要求：</a:t>
            </a: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、加入池化之后，调整卷积网络中的参数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、截图记录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和内存占用率的变化；</a:t>
            </a:r>
          </a:p>
          <a:p>
            <a:pPr>
              <a:lnSpc>
                <a:spcPct val="20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、对比加深网络之后测试效果。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最大池化的添加方法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690" y="1089025"/>
            <a:ext cx="31750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激活函数和最大池化（平均池化）的顺序差异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 = torch.randn(1, 1, 6, 6)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 = nn.Conv2d(1, 1, 2, 1)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 = nn.MaxPool2d(2)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relu = nn.ReLU()</a:t>
            </a:r>
          </a:p>
          <a:p>
            <a:pPr>
              <a:lnSpc>
                <a:spcPct val="200000"/>
              </a:lnSpc>
            </a:pPr>
            <a:endParaRPr sz="1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conv_img = conv(img)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print("卷积：\n", conv_img)</a:t>
            </a:r>
          </a:p>
          <a:p>
            <a:pPr>
              <a:lnSpc>
                <a:spcPct val="200000"/>
              </a:lnSpc>
            </a:pPr>
            <a:endParaRPr sz="1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先激活再池化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x1 = relu(conv_img)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x1 = pool(x1)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print("先激活，后最大池化：\n", x1)</a:t>
            </a:r>
          </a:p>
          <a:p>
            <a:pPr>
              <a:lnSpc>
                <a:spcPct val="200000"/>
              </a:lnSpc>
            </a:pPr>
            <a:endParaRPr sz="1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先池化再激活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x2 = pool(conv_img)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x2 = relu(x2)</a:t>
            </a:r>
          </a:p>
          <a:p>
            <a:pPr>
              <a:lnSpc>
                <a:spcPct val="200000"/>
              </a:lnSpc>
            </a:pPr>
            <a:r>
              <a:rPr sz="1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print("先最大池化，后激活：\n", x2)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自适应池化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40" y="2258695"/>
            <a:ext cx="7623810" cy="3180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370" y="1218565"/>
            <a:ext cx="8596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定义输出尺寸（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HW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），自适应生成池化尺寸。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自适应池化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8930" y="1212215"/>
            <a:ext cx="56635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torch.nn as nn</a:t>
            </a:r>
          </a:p>
          <a:p>
            <a:pPr>
              <a:lnSpc>
                <a:spcPct val="150000"/>
              </a:lnSpc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自适应平均池化，固定输出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 * 3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pool = nn.AdaptiveAvgPool2d(3)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torch.randn(1, 1, 32, 32)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print(pool(x).shape)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上采样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3370" y="2701290"/>
            <a:ext cx="48387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反池化：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ooling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用0填充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插值：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ampling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插值填充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反卷积：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DeConvolution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070" y="1584325"/>
            <a:ext cx="6116955" cy="232410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515" y="3865880"/>
            <a:ext cx="6112510" cy="193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dilation</a:t>
            </a: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：膨胀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020" y="1010285"/>
            <a:ext cx="114179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nn.Conv2d(3, 3, 3, 1, dilation=1)  #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缺省值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计算时覆盖面积（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感受野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）增大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* 3 = 9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 * 5 = 25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 * 7 = 49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但权值并没有改变。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15" y="2985135"/>
            <a:ext cx="9564370" cy="350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dilation</a:t>
            </a: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：膨胀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0670" y="1555115"/>
            <a:ext cx="114179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 = torch.randn(1, 1, 32, 32)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 = nn.Conv2d(1, 1, 3, 1, dilation=1)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print(f"dilation=1的shape：{conv(img).shape}")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#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torch.Size([1, 1, 30, 30]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 = nn.Conv2d(1, 1, 3, 1, dilation=2)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print(f"dilation=2的shape：{conv(img).shape}")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#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torch.Size([1, 1, 28, 28])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 = nn.Conv2d(1, 1, 3, 1, dilation=3)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print(f"dilation=3的shape：{conv(img).shape}")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#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torch.Size([1, 1, 26, 26])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模型训练遇到的问题：过拟合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989330"/>
            <a:ext cx="11605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模型在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loss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loss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，说明该模型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泛化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性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差，不能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适应训练集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以外的其他数据。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935" y="2181860"/>
            <a:ext cx="6877685" cy="2851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645" y="4695825"/>
            <a:ext cx="71456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解决办法：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、训练集增加更多的数据（数据增样）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、降低模型的复杂度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下采样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3370" y="1041400"/>
            <a:ext cx="30918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池化：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ooling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Down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ampling</a:t>
            </a:r>
          </a:p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Convolution</a:t>
            </a:r>
          </a:p>
        </p:txBody>
      </p:sp>
      <p:pic>
        <p:nvPicPr>
          <p:cNvPr id="8" name="图片 7" descr="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r="53753" b="-540"/>
          <a:stretch>
            <a:fillRect/>
          </a:stretch>
        </p:blipFill>
        <p:spPr>
          <a:xfrm>
            <a:off x="3542030" y="2044065"/>
            <a:ext cx="5597525" cy="449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pytorch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经典模型观摩：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3215" y="1337945"/>
            <a:ext cx="102692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torch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torchvision import models</a:t>
            </a:r>
          </a:p>
          <a:p>
            <a:pPr>
              <a:lnSpc>
                <a:spcPct val="150000"/>
              </a:lnSpc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net = models.resnet18()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print(net)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(avgpool): AdaptiveAvgPool2d(output_size=(1, 1))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torch.randn(1, 3, 224, 224)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print(net(x).shape)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模型观摩：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0" y="1362075"/>
            <a:ext cx="8999220" cy="503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模型观摩：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465" y="989330"/>
            <a:ext cx="6891020" cy="5700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ropout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：随机抑制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3370" y="1098550"/>
            <a:ext cx="115417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训练过程中，对神经网络训练单元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（感知机、卷积）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按照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一定的概率</a:t>
            </a:r>
            <a:r>
              <a:rPr 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将其从网络中</a:t>
            </a:r>
            <a:r>
              <a:rPr 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抑制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（输出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所以每一次前向计算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都在训练不同的网络。</a:t>
            </a:r>
          </a:p>
          <a:p>
            <a:pPr algn="l">
              <a:lnSpc>
                <a:spcPct val="20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这是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一种多模型效果平均的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，使用了dropout，训练时间会增加，测试时间没影响（测试阶段开启了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eval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模式，所以启动了全部的训练单元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ropout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防止过拟合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141730"/>
            <a:ext cx="11541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如果模型被训练成过拟合，那么只能重新训练。但模型训练时，可以防止过拟合的出现。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rcRect b="17735"/>
          <a:stretch>
            <a:fillRect/>
          </a:stretch>
        </p:blipFill>
        <p:spPr>
          <a:xfrm>
            <a:off x="2111375" y="2693670"/>
            <a:ext cx="7733030" cy="2559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" y="5857240"/>
            <a:ext cx="11247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在训练时，随机抑制一部分神经元不进行训练，以减少权重。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防止过拟合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Dropout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795" y="1177290"/>
            <a:ext cx="840676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nn.Conv2d(3, 10, 3, 1),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nn.ReLU(),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卷积层随机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抑制20%的参数，防止过拟合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nn.Dropout2d(0.2)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全连接层的用法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# nn.Dropout(0.2)</a:t>
            </a: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模型测试时调用self.net1.eval()，启动了全部计算单元。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1720" y="31159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4645" y="1422400"/>
            <a:ext cx="1108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深度学习的问题：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梯度消失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梯度弥散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</p:txBody>
      </p:sp>
      <p:sp>
        <p:nvSpPr>
          <p:cNvPr id="3" name="椭圆 2"/>
          <p:cNvSpPr/>
          <p:nvPr/>
        </p:nvSpPr>
        <p:spPr>
          <a:xfrm>
            <a:off x="4293870" y="2748280"/>
            <a:ext cx="9779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h1</a:t>
            </a:r>
          </a:p>
        </p:txBody>
      </p:sp>
      <p:sp>
        <p:nvSpPr>
          <p:cNvPr id="5" name="椭圆 4"/>
          <p:cNvSpPr/>
          <p:nvPr/>
        </p:nvSpPr>
        <p:spPr>
          <a:xfrm>
            <a:off x="6540500" y="2748280"/>
            <a:ext cx="9779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h2</a:t>
            </a:r>
          </a:p>
        </p:txBody>
      </p:sp>
      <p:sp>
        <p:nvSpPr>
          <p:cNvPr id="9" name="右箭头 8"/>
          <p:cNvSpPr/>
          <p:nvPr/>
        </p:nvSpPr>
        <p:spPr>
          <a:xfrm>
            <a:off x="3020060" y="3135630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93995" y="3115945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518400" y="3135630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40635" y="2869565"/>
            <a:ext cx="440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70885" y="2581275"/>
            <a:ext cx="868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w1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7190" y="2581275"/>
            <a:ext cx="868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96200" y="2581275"/>
            <a:ext cx="868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w3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64270" y="2900680"/>
            <a:ext cx="85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1965" y="4056380"/>
            <a:ext cx="1094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f(x) = h(x)		h3 = (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(x * w1) * w2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 * w3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1000" y="4887595"/>
            <a:ext cx="11246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反向传播的时候，对参数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链式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求导，导数连乘过程中，有一个参数接近于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，则梯度消失了。网络越深，梯度消失的可能性就越大。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解决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梯度消失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(梯度弥散)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485" y="908050"/>
            <a:ext cx="11515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BP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算法：链式求导（复合函数求导，倒数连乘），连乘过程中只要有一个值接近于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，整个乘法运算就接近于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，梯度则消失，模型失去了训练的意义。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：对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进行链式求导，该导数根据梯度下降法进行更新权重。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r="488" b="235"/>
          <a:stretch>
            <a:fillRect/>
          </a:stretch>
        </p:blipFill>
        <p:spPr>
          <a:xfrm>
            <a:off x="3258185" y="2780665"/>
            <a:ext cx="5553710" cy="3915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9020" y="32619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93870" y="2500630"/>
            <a:ext cx="9779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h1</a:t>
            </a:r>
          </a:p>
        </p:txBody>
      </p:sp>
      <p:sp>
        <p:nvSpPr>
          <p:cNvPr id="8" name="椭圆 7"/>
          <p:cNvSpPr/>
          <p:nvPr/>
        </p:nvSpPr>
        <p:spPr>
          <a:xfrm>
            <a:off x="6540500" y="2500630"/>
            <a:ext cx="9779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h2</a:t>
            </a:r>
          </a:p>
        </p:txBody>
      </p:sp>
      <p:sp>
        <p:nvSpPr>
          <p:cNvPr id="10" name="右箭头 9"/>
          <p:cNvSpPr/>
          <p:nvPr/>
        </p:nvSpPr>
        <p:spPr>
          <a:xfrm>
            <a:off x="3020060" y="2887980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293995" y="2868295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518400" y="2887980"/>
            <a:ext cx="1247140" cy="19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53335" y="2704465"/>
            <a:ext cx="440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270885" y="2333625"/>
            <a:ext cx="868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57190" y="2333625"/>
            <a:ext cx="868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96200" y="2333625"/>
            <a:ext cx="868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81720" y="2653030"/>
            <a:ext cx="852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0340" y="3566160"/>
            <a:ext cx="11836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f(x) = h(x) + x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h3 = ((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(x * w1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 * w2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(x * w1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x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)) * w3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((x * w1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x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 * w2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(x * w1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x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8290" y="1155700"/>
            <a:ext cx="11645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解决梯度消失问题的关键：增加了一个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号（加上输入参数），把连乘变成了连加。</a:t>
            </a:r>
          </a:p>
        </p:txBody>
      </p:sp>
      <p:pic>
        <p:nvPicPr>
          <p:cNvPr id="23" name="图片 22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0" y="5725160"/>
            <a:ext cx="3686810" cy="85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CIFAR10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e363270cf47adf2653f040dfb982c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35" y="0"/>
            <a:ext cx="880808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5352"/>
          <a:stretch>
            <a:fillRect/>
          </a:stretch>
        </p:blipFill>
        <p:spPr>
          <a:xfrm>
            <a:off x="198120" y="2321560"/>
            <a:ext cx="4817745" cy="261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2055" b="8026"/>
          <a:stretch>
            <a:fillRect/>
          </a:stretch>
        </p:blipFill>
        <p:spPr>
          <a:xfrm>
            <a:off x="5015865" y="2330450"/>
            <a:ext cx="6988175" cy="261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1145" y="880745"/>
            <a:ext cx="84785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class Res_Block(nn.Module):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__init__(self, c):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super(Res_Block, self).__init__()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self.conv1 = torch.nn.Conv2d(c, c, 3, padding=1)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self.conv2 = torch.nn.Conv2d(c, c, 3, padding=1)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y = F.relu(self.conv1(x))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= self.conv2(y)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return F.relu(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y + 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6961" t="4509" r="7161"/>
          <a:stretch>
            <a:fillRect/>
          </a:stretch>
        </p:blipFill>
        <p:spPr>
          <a:xfrm>
            <a:off x="4762500" y="4166870"/>
            <a:ext cx="4702810" cy="2691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461" r="56575"/>
          <a:stretch>
            <a:fillRect/>
          </a:stretch>
        </p:blipFill>
        <p:spPr>
          <a:xfrm>
            <a:off x="9234805" y="4161790"/>
            <a:ext cx="2903855" cy="264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495" y="937895"/>
            <a:ext cx="4416425" cy="558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class Net(torch.nn.Module):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__init__(self):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super(Net, self).__init__()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self.conv1 = torch.nn.Conv2d(1, 16, 3, 1)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self.rblock1 = Res_Block(16)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self.conv2 = torch.nn.Conv2d(16, 32, 1, 1)</a:t>
            </a:r>
          </a:p>
          <a:p>
            <a:pPr>
              <a:lnSpc>
                <a:spcPct val="150000"/>
              </a:lnSpc>
            </a:pPr>
            <a:endParaRPr lang="zh-CN" altLang="en-US"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out = self.conv1(x)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x = self.rblock1(out)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y = self.conv2(x)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return y</a:t>
            </a:r>
          </a:p>
          <a:p>
            <a:pPr>
              <a:lnSpc>
                <a:spcPct val="150000"/>
              </a:lnSpc>
            </a:pPr>
            <a:endParaRPr lang="zh-CN" altLang="en-US"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model = Net()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torch.randn(1, 1, 3</a:t>
            </a: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3</a:t>
            </a: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 = model(x)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print(x.shape)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59373" r="1042" b="8075"/>
          <a:stretch>
            <a:fillRect/>
          </a:stretch>
        </p:blipFill>
        <p:spPr>
          <a:xfrm>
            <a:off x="3288665" y="1198245"/>
            <a:ext cx="5745480" cy="5309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：模型过滤噪声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275" y="1059815"/>
            <a:ext cx="11601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先降低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，又还原通道，中间实现特征提取。效果类似于最大池化的去噪，所以较少与最大池化一起使用。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6908" b="7402"/>
          <a:stretch>
            <a:fillRect/>
          </a:stretch>
        </p:blipFill>
        <p:spPr>
          <a:xfrm>
            <a:off x="4732020" y="3447415"/>
            <a:ext cx="3292475" cy="281495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5186680" y="2347595"/>
            <a:ext cx="1922780" cy="524510"/>
          </a:xfrm>
          <a:prstGeom prst="wedgeRoundRectCallout">
            <a:avLst>
              <a:gd name="adj1" fmla="val -1387"/>
              <a:gd name="adj2" fmla="val 1875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= 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256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1150620" y="3230245"/>
            <a:ext cx="2526665" cy="897890"/>
          </a:xfrm>
          <a:prstGeom prst="wedgeRoundRectCallout">
            <a:avLst>
              <a:gd name="adj1" fmla="val 100364"/>
              <a:gd name="adj2" fmla="val 631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= </a:t>
            </a:r>
            <a:r>
              <a:rPr 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 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1 HW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不变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1150620" y="4242435"/>
            <a:ext cx="2526665" cy="897890"/>
          </a:xfrm>
          <a:prstGeom prst="wedgeRoundRectCallout">
            <a:avLst>
              <a:gd name="adj1" fmla="val 98027"/>
              <a:gd name="adj2" fmla="val 69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= </a:t>
            </a:r>
            <a:r>
              <a:rPr 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 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3 p = 1 HW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不变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150620" y="5275580"/>
            <a:ext cx="2526665" cy="897890"/>
          </a:xfrm>
          <a:prstGeom prst="wedgeRoundRectCallout">
            <a:avLst>
              <a:gd name="adj1" fmla="val 101922"/>
              <a:gd name="adj2" fmla="val -4568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= </a:t>
            </a:r>
            <a:r>
              <a:rPr 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256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 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1 HW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不变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865745" y="5275580"/>
            <a:ext cx="3070860" cy="1238250"/>
          </a:xfrm>
          <a:prstGeom prst="wedgeRoundRectCallout">
            <a:avLst>
              <a:gd name="adj1" fmla="val -99317"/>
              <a:gd name="adj2" fmla="val -453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残差网络，</a:t>
            </a:r>
            <a:r>
              <a:rPr 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通道还原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256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个通道的特征相当于上一层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个通道的信息量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：模型过滤噪声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63170"/>
          <a:stretch>
            <a:fillRect/>
          </a:stretch>
        </p:blipFill>
        <p:spPr>
          <a:xfrm>
            <a:off x="4560570" y="1742440"/>
            <a:ext cx="3972560" cy="407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r="79201"/>
          <a:stretch>
            <a:fillRect/>
          </a:stretch>
        </p:blipFill>
        <p:spPr>
          <a:xfrm>
            <a:off x="2322830" y="1742440"/>
            <a:ext cx="2242820" cy="407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信息瓶颈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3370" y="1089025"/>
            <a:ext cx="105575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class Res_Block(nn.Module):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__init__(self, c):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super(Res_Block, self).__init__()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self.conv1 = torch.nn.Conv2d(in_channels=c, out_channels=c / 2, kernel_size=1)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self.conv2 = torch.nn.Conv2d(in_channels=c / 2, out_channels=c / 2, kernel_size=3, padding=1)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self.conv3 = torch.nn.Conv2d(in_channels=c / 2, out_channels=c, kernel_size=1)</a:t>
            </a:r>
          </a:p>
          <a:p>
            <a:pPr>
              <a:lnSpc>
                <a:spcPct val="150000"/>
              </a:lnSpc>
            </a:pPr>
            <a:endParaRPr lang="zh-CN" alt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def forward(self, x):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out = F.relu(self.conv1(x))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out = F.relu(self.conv2(out))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out = self.conv3(out)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return F.relu(out + x)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59373" r="1042" b="8075"/>
          <a:stretch>
            <a:fillRect/>
          </a:stretch>
        </p:blipFill>
        <p:spPr>
          <a:xfrm>
            <a:off x="8496300" y="3432810"/>
            <a:ext cx="3695700" cy="341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15" y="1327150"/>
            <a:ext cx="8268335" cy="50774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残差网络：1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1卷积核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8160000">
            <a:off x="9138285" y="2952115"/>
            <a:ext cx="2060575" cy="2628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1卷积核的作用</a:t>
            </a:r>
          </a:p>
        </p:txBody>
      </p:sp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330" y="1610360"/>
            <a:ext cx="4889500" cy="3778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770" y="2254885"/>
            <a:ext cx="65678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1、通道层面（C）的特征融合（卷积层不改变HW，只改变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）：通道层面升降维，减少参数，减少计算量。 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2、增加模型的非线性能力，让网络更深。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梯度爆炸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0830" y="913765"/>
            <a:ext cx="11487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深度神经网络训练的时候，采用的是反向传播方式，该方式使用链式法则：计算每层梯度的时候进行连乘操作。因此：如果网络过深，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连乘的参数大部分大于1，最后乘积可能趋于无穷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，计算机无法处理无穷大的数据，这就造成了梯度爆炸。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残差不能彻底解决梯度爆炸，但可以延缓。</a:t>
            </a:r>
          </a:p>
        </p:txBody>
      </p:sp>
      <p:pic>
        <p:nvPicPr>
          <p:cNvPr id="5" name="图片 4" descr="202011272044357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3612515"/>
            <a:ext cx="4248150" cy="2790825"/>
          </a:xfrm>
          <a:prstGeom prst="rect">
            <a:avLst/>
          </a:prstGeom>
        </p:spPr>
      </p:pic>
      <p:pic>
        <p:nvPicPr>
          <p:cNvPr id="6" name="图片 5" descr="202011272044219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5" y="3612515"/>
            <a:ext cx="4162425" cy="280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10276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CIFAR10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625" y="1009015"/>
            <a:ext cx="1112266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from torchvision import datasets, transforms</a:t>
            </a:r>
          </a:p>
          <a:p>
            <a:pPr>
              <a:lnSpc>
                <a:spcPct val="150000"/>
              </a:lnSpc>
            </a:pP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train_dataset = datasets.CIFAR10(root="D:\data\CIFAR10", train=True, transform=transforms.ToTensor(), download=True)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test_dataset = datasets.CIFAR10(root="D:\data\CIFAR10", train=False, transform=transforms.ToTensor(), download=True)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print(train_dataset)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print(test_dataset)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print(train_dataset.data[0].shape)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print(train_dataset.targets[0])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 = transforms.ToPILImage()(train_dataset.data[0])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img.show()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print(train_dataset.classes)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5560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梯度爆炸、梯度消失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的原因和解决办法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9020" y="41446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0830" y="1256665"/>
            <a:ext cx="114871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原因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：网络层数太深，链式求导时的连乘效应会导致梯度爆炸或梯度消失。如果梯度值均小于1，则会出现衰减；如果都大于1，则会出现梯度爆炸。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解决办法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、优化激活函数，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(x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大于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时，梯度为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作为隐藏层激活，而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sigmoid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最大梯度为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0.25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，激活会导致梯度消失，只能作为输出层激活。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BN（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）：把每一层神经网络的任意神经元输入值的分布规范为正态分布。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、使用ResNet的跳线结构，避免梯度消失。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：批归一化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304290" y="2730500"/>
            <a:ext cx="2150110" cy="596900"/>
          </a:xfrm>
          <a:prstGeom prst="wedgeRoundRectCallout">
            <a:avLst>
              <a:gd name="adj1" fmla="val 38068"/>
              <a:gd name="adj2" fmla="val 1143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：原始数据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4279900" y="2730500"/>
            <a:ext cx="1632585" cy="596900"/>
          </a:xfrm>
          <a:prstGeom prst="wedgeRoundRectCallout">
            <a:avLst>
              <a:gd name="adj1" fmla="val -34207"/>
              <a:gd name="adj2" fmla="val 1143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μβ：期望</a:t>
            </a:r>
            <a:endParaRPr lang="zh-CN" altLang="en-US" sz="24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346835" y="5922010"/>
            <a:ext cx="3481705" cy="558165"/>
          </a:xfrm>
          <a:prstGeom prst="wedgeRoundRectCallout">
            <a:avLst>
              <a:gd name="adj1" fmla="val 11699"/>
              <a:gd name="adj2" fmla="val -18731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标准方差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误差的平均数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100455"/>
            <a:ext cx="11374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数据批归一化：均值为 0 ，方差为 1 的正态分布。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将输入数据映射到了原点周围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，会导致激活函数结果产生变化，所以引入了缩放和平移，公式：</a:t>
            </a:r>
          </a:p>
        </p:txBody>
      </p:sp>
      <p:pic>
        <p:nvPicPr>
          <p:cNvPr id="6" name="图片 5" descr="8424370-60bec20912e4d9c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545" y="3830955"/>
            <a:ext cx="6989445" cy="1307465"/>
          </a:xfrm>
          <a:prstGeom prst="rect">
            <a:avLst/>
          </a:prstGeom>
        </p:spPr>
      </p:pic>
      <p:sp>
        <p:nvSpPr>
          <p:cNvPr id="7" name="圆角矩形标注 6"/>
          <p:cNvSpPr/>
          <p:nvPr>
            <p:custDataLst>
              <p:tags r:id="rId1"/>
            </p:custDataLst>
          </p:nvPr>
        </p:nvSpPr>
        <p:spPr>
          <a:xfrm>
            <a:off x="6628130" y="2730500"/>
            <a:ext cx="1009650" cy="596900"/>
          </a:xfrm>
          <a:prstGeom prst="wedgeRoundRectCallout">
            <a:avLst>
              <a:gd name="adj1" fmla="val -17295"/>
              <a:gd name="adj2" fmla="val 1242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缩放</a:t>
            </a:r>
          </a:p>
        </p:txBody>
      </p:sp>
      <p:sp>
        <p:nvSpPr>
          <p:cNvPr id="10" name="圆角矩形标注 9"/>
          <p:cNvSpPr/>
          <p:nvPr>
            <p:custDataLst>
              <p:tags r:id="rId2"/>
            </p:custDataLst>
          </p:nvPr>
        </p:nvSpPr>
        <p:spPr>
          <a:xfrm>
            <a:off x="8312150" y="2730500"/>
            <a:ext cx="996315" cy="596900"/>
          </a:xfrm>
          <a:prstGeom prst="wedgeRoundRectCallout">
            <a:avLst>
              <a:gd name="adj1" fmla="val -13798"/>
              <a:gd name="adj2" fmla="val 12978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平移</a:t>
            </a:r>
            <a:endParaRPr lang="zh-CN" altLang="en-US" sz="24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圆角矩形标注 10"/>
          <p:cNvSpPr/>
          <p:nvPr>
            <p:custDataLst>
              <p:tags r:id="rId3"/>
            </p:custDataLst>
          </p:nvPr>
        </p:nvSpPr>
        <p:spPr>
          <a:xfrm>
            <a:off x="5116195" y="5922010"/>
            <a:ext cx="2590165" cy="558165"/>
          </a:xfrm>
          <a:prstGeom prst="wedgeRoundRectCallout">
            <a:avLst>
              <a:gd name="adj1" fmla="val -29235"/>
              <a:gd name="adj2" fmla="val -18731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增加计算</a:t>
            </a:r>
            <a:r>
              <a:rPr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稳定性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：批归一化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rcRect l="10497" t="9710" r="8915" b="7987"/>
          <a:stretch>
            <a:fillRect/>
          </a:stretch>
        </p:blipFill>
        <p:spPr>
          <a:xfrm>
            <a:off x="1957705" y="1172845"/>
            <a:ext cx="7865110" cy="536956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2744275" y="4795520"/>
            <a:ext cx="10795" cy="18186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220015" y="4795520"/>
            <a:ext cx="10795" cy="18186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476680" y="4782820"/>
            <a:ext cx="10795" cy="18186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38095" y="4770120"/>
            <a:ext cx="10795" cy="18186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6206490" y="3917315"/>
            <a:ext cx="2579370" cy="505460"/>
          </a:xfrm>
          <a:prstGeom prst="wedgeRoundRectCallout">
            <a:avLst>
              <a:gd name="adj1" fmla="val -48325"/>
              <a:gd name="adj2" fmla="val 2636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操作后的特征数据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311400" y="3917315"/>
            <a:ext cx="2579370" cy="505460"/>
          </a:xfrm>
          <a:prstGeom prst="wedgeRoundRectCallout">
            <a:avLst>
              <a:gd name="adj1" fmla="val -3298"/>
              <a:gd name="adj2" fmla="val 25075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BN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操作前的特征数据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的作用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2415" y="1362710"/>
            <a:ext cx="116478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、可以使用更大的学习率，提高训练速度。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、可以把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bias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设置为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False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、对权重初始化和大小不再敏感，权重初始化采样自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均值方差的正态分布。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、深层网络可以用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tanh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激活了，没有了梯度消失和梯度爆炸问题。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、不再依赖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dropout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，减少过拟合。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的网络设计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8770" y="1113790"/>
            <a:ext cx="96786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self.conv_layer = nn.Sequential(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nn.Conv2d(c,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3, 1, padding=1,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bias=False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nn.BatchNorm2d(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),	#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在激活函数之前使用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BN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nn.ReLU()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self.fcnn_layer = nn.Sequential(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nn.Linear(256 * 2 * 2,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bias=False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nn.BatchNorm1d(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    #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输出层不加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，中间层可以加。</a:t>
            </a:r>
            <a:endParaRPr lang="en-US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BatchNormal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370" y="726440"/>
            <a:ext cx="1185672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BatchNorm2d(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num_features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64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eps=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1e-5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momentum=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0.1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affine=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True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track_running_stats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True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num_features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：输入图像的通道数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以下参数值均为缺省值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eps=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1e-5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：稳定系数，防止除法运算的分母为0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momentum=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0.1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：存储均值和方差更新时的参数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affine=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True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γ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是否可学</a:t>
            </a:r>
          </a:p>
          <a:p>
            <a:pPr>
              <a:lnSpc>
                <a:spcPct val="200000"/>
              </a:lnSpc>
            </a:pPr>
            <a:r>
              <a:rPr 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track_running_stats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True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：均值和方差是否需要更新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数据预处理：去均值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670" y="788670"/>
            <a:ext cx="117189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去均值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：把数据各个维度都中心化到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去均值的作用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：如果不进行去均值，数据处于sigmoid函数的两侧，输出值为0、1，梯度几乎为0，训练的时候很容易饱和，无法进行反向传播，网络无法进行权值优化，而去均值之后，数据处于sigmoid曲线的中心，利于梯度下降。</a:t>
            </a: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05" y="3996690"/>
            <a:ext cx="5227955" cy="275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数据预处理：归一化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106170"/>
            <a:ext cx="117189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归一化是一种简化计算的方式，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把数据幅度归一化到更小的范围。</a:t>
            </a:r>
          </a:p>
        </p:txBody>
      </p:sp>
      <p:pic>
        <p:nvPicPr>
          <p:cNvPr id="7" name="图片 6" descr="微信图片_202302071156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1051" t="5297" r="1476" b="1869"/>
          <a:stretch>
            <a:fillRect/>
          </a:stretch>
        </p:blipFill>
        <p:spPr>
          <a:xfrm>
            <a:off x="2184400" y="2314575"/>
            <a:ext cx="7618730" cy="408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数据预处理：PCA/白化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7020" y="1095375"/>
            <a:ext cx="11362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PCA：降维，让每个维度的相关度取消，特征和特征之间是相互独立的。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白化：对数据每个特征轴上的幅度归一化。</a:t>
            </a:r>
          </a:p>
        </p:txBody>
      </p:sp>
      <p:pic>
        <p:nvPicPr>
          <p:cNvPr id="5" name="图片 4" descr="微信图片_202302071524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15" y="2397125"/>
            <a:ext cx="8738235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70" y="1325245"/>
            <a:ext cx="117951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 = transforms.Compose([ToTensor(),</a:t>
            </a:r>
          </a:p>
          <a:p>
            <a:pPr marL="3200400" lvl="7" indent="457200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均值，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       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方差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transforms.Normalize(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=[0.5, 0.5, 0.5],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std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=[0.5, 0.5, 0.5]),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transforms.Resize((224, 224))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])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training_data = datasets.CIFAR10(root=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"data",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train=True,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download=True,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transform=transform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894080"/>
            <a:ext cx="11605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CNN（Convolutional Neural Networks）是一种神经网络，是图像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最佳算法之一，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图像分割、分类、检测和检索任务中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广泛使用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pic>
        <p:nvPicPr>
          <p:cNvPr id="3" name="图片 2" descr="卷积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65" y="2363470"/>
            <a:ext cx="3903980" cy="414782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605" y="2364105"/>
            <a:ext cx="5680710" cy="414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202008251535288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" y="1378585"/>
            <a:ext cx="11920220" cy="5179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resnet18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21" y="51177"/>
            <a:ext cx="3437391" cy="644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9659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resnet18、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resnet50</a:t>
            </a:r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resnet101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cifar10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1041400"/>
            <a:ext cx="32873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torch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 import nn, optim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import torchvision.transforms as transforms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torchvision import datasets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torch.utils.data import DataLoader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 torchvision.models import resnet18, resnet50, resnet101</a:t>
            </a:r>
          </a:p>
          <a:p>
            <a:pPr>
              <a:lnSpc>
                <a:spcPct val="150000"/>
              </a:lnSpc>
            </a:pPr>
            <a:endParaRPr sz="5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train_data = datasets.CIFAR10(r'CIFAR10', True, transform=transforms.Compose([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transforms.ToTensor(),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transforms.Resize((32, 32)),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transforms.Normalize(mean=[0.485, 0.456, 0.406],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std=[0.229, 0.224, 0.225])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]), download=True)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train_loader = DataLoader(train_data, batch_size=128, shuffle=True)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test_data = datasets.CIFAR10(r'CIFAR10', False, transform=transforms.Compose([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transforms.Resize((32, 32)),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transforms.ToTensor(),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transforms.Normalize(mean=[0.485, 0.456, 0.406], std=[0.229, 0.224, 0.225])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]), download=True)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test_loader = DataLoader(test_data, batch_size=128, shuffle=True)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device = torch.device('cuda')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net = resnet18().to(device)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loss_func = nn.CrossEntropyLoss().to(device)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opt = optim.Adam(net.parameters())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epoch in range(10000):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net.train()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for i, (img, label) in enumerate(train_loader):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img, label = img.to(device), label.to(device)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out = net(img)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loss = loss_func(out, label)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opt.zero_grad()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loss.backward()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opt.step()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print(f"第{epoch}轮损失:{loss.item()}")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net.eval()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# 无需反向传播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with torch.no_grad():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sum_score = 0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total_num = 0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for img, label in test_loader: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img, label = img.to(device), label.to(device)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out = net(img)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pre = out.argmax(dim=1)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score = torch.eq(pre, label).float().sum().item()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sum_score += score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total_num += img.size(0)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avg_score = sum_score / total_num</a:t>
            </a:r>
          </a:p>
          <a:p>
            <a:pPr>
              <a:lnSpc>
                <a:spcPct val="150000"/>
              </a:lnSpc>
            </a:pPr>
            <a:r>
              <a:rPr sz="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print(f"第{epoch}轮得分{avg_score * 100}")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91530" y="1723390"/>
            <a:ext cx="3917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resnet18：第5轮得分72.68</a:t>
            </a:r>
          </a:p>
          <a:p>
            <a:pPr>
              <a:lnSpc>
                <a:spcPct val="150000"/>
              </a:lnSpc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resnet50：第5轮得分59.22</a:t>
            </a:r>
          </a:p>
          <a:p>
            <a:pPr>
              <a:lnSpc>
                <a:spcPct val="150000"/>
              </a:lnSpc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resnet101：第5轮得分45.30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第5轮得分59.25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36345" y="2764790"/>
            <a:ext cx="97129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通道优化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29895" y="33972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卷积分解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7195" y="1017905"/>
            <a:ext cx="9388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* 5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的卷积，能被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 * 3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的卷积替代；</a:t>
            </a: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7 * 7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的卷积，能被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3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3 * 3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的卷积替代，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后者的网络更深。</a:t>
            </a:r>
          </a:p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比较两者的参数量、计算量，谁更大？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2927350"/>
            <a:ext cx="7762875" cy="370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93370" y="327660"/>
            <a:ext cx="744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分组卷积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5" name="文本框 33"/>
          <p:cNvSpPr txBox="1"/>
          <p:nvPr/>
        </p:nvSpPr>
        <p:spPr>
          <a:xfrm>
            <a:off x="287020" y="998220"/>
            <a:ext cx="11570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对通道进行分组，然后每组分别卷积，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卷积核只与其同组的输入通道进行卷积运算。（卷积运算的输入数据和输出数据，通过通道层面实现了全连接。）</a:t>
            </a: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420" y="2406650"/>
            <a:ext cx="8011795" cy="405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06070" y="340360"/>
            <a:ext cx="744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分组卷积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6296"/>
          <a:stretch>
            <a:fillRect/>
          </a:stretch>
        </p:blipFill>
        <p:spPr>
          <a:xfrm>
            <a:off x="1614805" y="1813560"/>
            <a:ext cx="8964930" cy="1824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6364"/>
          <a:stretch>
            <a:fillRect/>
          </a:stretch>
        </p:blipFill>
        <p:spPr>
          <a:xfrm>
            <a:off x="1614805" y="4243070"/>
            <a:ext cx="8923655" cy="85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26390" y="492125"/>
            <a:ext cx="9137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分组卷积：对输入通道进行分组，减少通道。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9090" y="1248410"/>
            <a:ext cx="10026650" cy="496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layer1 = nn.Conv2d(6, 6, 3, 1, groups=1)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layer2 = nn.Conv2d(6, 6, 3, 1, groups=2)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layer3 = nn.Conv2d(6, 6, 3, 1, groups=3)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layer4 = nn.Conv2d(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6, 3, 1, groups=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# 深度可分离卷积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print(layer1.weight.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data.numel()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	#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324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print(layer1.weight.shape)  # 6,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3, 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print(layer2.weight.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data.numel()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	#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162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print(layer3.weight.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data.numel()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	#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108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print(layer4.weight.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data.numel()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	#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54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print(layer4.weight.shape)  # 6,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, 3,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96570" y="557530"/>
            <a:ext cx="1006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740" y="1943100"/>
            <a:ext cx="12062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思考以下代码的输出：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data = np.arange(1, 13).reshape(1, 3, 4, 1).reshape(1, 12, 1)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print(data)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data = np.arange(1, 13).reshape(1, 3, 4, 1).transpose(0,2,1,3).reshape(1, 12, 1)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print(data)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96570" y="557530"/>
            <a:ext cx="1006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通道混洗：在不增加计算量的情况下，使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通道充分融合。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1493520" y="3166110"/>
            <a:ext cx="8996680" cy="3296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44500" y="1300480"/>
            <a:ext cx="11343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深度可分离卷积可以降低网络的计算量，但通道数不变，还需要使用1×1卷积促进通道之间信息的融合，但又充满约束，降低了模型的精度。通道混洗进一步降低了计算量。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卷积的优点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426845"/>
            <a:ext cx="1160526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卷积运算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滤波器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区域做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点积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对位相乘求和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卷积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的优点：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减少网络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的参数量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三个操作 ——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权值共享、池化层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感受野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，缓解了过拟合问题。多维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（图像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语音）可以直接输入网络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96570" y="557530"/>
            <a:ext cx="1006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1903730"/>
            <a:ext cx="9020810" cy="1402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845" y="4147820"/>
            <a:ext cx="9004935" cy="119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96570" y="5575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通道混洗：张量计算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6570" y="2164080"/>
            <a:ext cx="11423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torch.randn(1, 6, 1, 1)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x.reshape(1, 2, 3, 1, 1)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permute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(x, (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0, 2, 1, 3, 4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96570" y="5575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</a:t>
            </a:r>
          </a:p>
        </p:txBody>
      </p:sp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6570" y="1338580"/>
            <a:ext cx="990917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torch.randn(1, 12, 32, 32)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layer1 = nn.Conv2d(12, 12, 3, 1, padding=1,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groups=6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   # 深度可分离卷积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 = layer1(x)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print(out.shape)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  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1, 12, 32, 32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通道混洗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 = out.reshape(1, 3, 4, 32, 32)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换轴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 = torch.permute(out, (0, 2, 1, 3, 4))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print(out.shape)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  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1, 4, 3, 32, 32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 = out.reshape(1, 12, 32, 32)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print(out.shape)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# 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1, 12, 32, 32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457200" y="46545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通道混洗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04" y="2382945"/>
            <a:ext cx="7955915" cy="3655060"/>
          </a:xfrm>
          <a:prstGeom prst="rect">
            <a:avLst/>
          </a:prstGeom>
        </p:spPr>
      </p:pic>
      <p:pic>
        <p:nvPicPr>
          <p:cNvPr id="3" name="图片 2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1210310"/>
            <a:ext cx="10623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结论：好的卷积设计是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像素融合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+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通道融合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2134235"/>
            <a:ext cx="10139045" cy="3531235"/>
          </a:xfrm>
          <a:prstGeom prst="rect">
            <a:avLst/>
          </a:prstGeom>
        </p:spPr>
      </p:pic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" name="文本框 33"/>
          <p:cNvSpPr txBox="1"/>
          <p:nvPr/>
        </p:nvSpPr>
        <p:spPr>
          <a:xfrm>
            <a:off x="339090" y="399415"/>
            <a:ext cx="861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models.mobilenet_v2()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370" y="361950"/>
            <a:ext cx="7967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作业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260" y="937895"/>
            <a:ext cx="1143254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、全连接和卷积网络有什么区别?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、画图展示卷积的过程：[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3, 32, 32]的图像使用3 * 3的卷积核，步长为2，填充为1，输出通道数为6，画出卷积的过程，并求出特征图的大小。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、padding（填充）的作用是什么?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、卷积和池化的区别是什么？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、池化的方式有哪些？它们有什么区别？它们分别用在哪里？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、输入图像形状确定的数据，卷积层输出的输出特征图大小和哪些因素有关？举例说明。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、什么是梯度弥散？梯度弥散是由哪些因素造成的？如何解决梯度弥散?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、什么是残差网络？写出残差网络的公式，残差网络的作用是什么？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、什么是分组卷积？分组卷积的原则是什么？分组卷积有哪些缺点？如何改进?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4235" y="2771140"/>
            <a:ext cx="26212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经典模型</a:t>
            </a:r>
          </a:p>
        </p:txBody>
      </p:sp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7922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经典模型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3050" y="1224280"/>
            <a:ext cx="56953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VGG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DenseNet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LeNet5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Alex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InceptionNet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GoogLeNet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7922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经典模型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705" y="0"/>
            <a:ext cx="65112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352425" y="36703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MobilenetV2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75" y="1026160"/>
            <a:ext cx="7440295" cy="5592445"/>
          </a:xfrm>
          <a:prstGeom prst="rect">
            <a:avLst/>
          </a:prstGeom>
        </p:spPr>
      </p:pic>
      <p:pic>
        <p:nvPicPr>
          <p:cNvPr id="6" name="图片 5" descr="微信图片_20220417114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4YmRlMjI1YTY4NDU2NTY2NDE0YjU1MWRiY2UxMzgifQ=="/>
  <p:tag name="KSO_WPP_MARK_KEY" val="8e63676a-bee4-49e8-9b5b-50c4c30cb9f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9300</Words>
  <Application>Microsoft Office PowerPoint</Application>
  <PresentationFormat>宽屏</PresentationFormat>
  <Paragraphs>990</Paragraphs>
  <Slides>113</Slides>
  <Notes>112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0" baseType="lpstr">
      <vt:lpstr>等线</vt:lpstr>
      <vt:lpstr>黑体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3665</cp:revision>
  <dcterms:created xsi:type="dcterms:W3CDTF">2018-08-28T02:44:00Z</dcterms:created>
  <dcterms:modified xsi:type="dcterms:W3CDTF">2023-06-14T08:57:09Z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69254F8B836C4861966700C5B18C82E5</vt:lpwstr>
  </property>
</Properties>
</file>